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2"/>
  </p:notesMasterIdLst>
  <p:sldIdLst>
    <p:sldId id="302" r:id="rId2"/>
    <p:sldId id="305" r:id="rId3"/>
    <p:sldId id="287" r:id="rId4"/>
    <p:sldId id="304" r:id="rId5"/>
    <p:sldId id="322" r:id="rId6"/>
    <p:sldId id="293" r:id="rId7"/>
    <p:sldId id="291" r:id="rId8"/>
    <p:sldId id="292" r:id="rId9"/>
    <p:sldId id="375" r:id="rId10"/>
    <p:sldId id="376" r:id="rId11"/>
    <p:sldId id="377" r:id="rId12"/>
    <p:sldId id="378" r:id="rId13"/>
    <p:sldId id="288" r:id="rId14"/>
    <p:sldId id="299" r:id="rId15"/>
    <p:sldId id="306" r:id="rId16"/>
    <p:sldId id="307" r:id="rId17"/>
    <p:sldId id="308" r:id="rId18"/>
    <p:sldId id="309" r:id="rId19"/>
    <p:sldId id="310" r:id="rId20"/>
    <p:sldId id="379" r:id="rId21"/>
    <p:sldId id="256" r:id="rId22"/>
    <p:sldId id="257" r:id="rId23"/>
    <p:sldId id="318" r:id="rId24"/>
    <p:sldId id="258" r:id="rId25"/>
    <p:sldId id="259" r:id="rId26"/>
    <p:sldId id="260" r:id="rId27"/>
    <p:sldId id="374" r:id="rId28"/>
    <p:sldId id="328" r:id="rId29"/>
    <p:sldId id="330" r:id="rId30"/>
    <p:sldId id="332" r:id="rId31"/>
    <p:sldId id="334" r:id="rId32"/>
    <p:sldId id="336" r:id="rId33"/>
    <p:sldId id="338" r:id="rId34"/>
    <p:sldId id="342" r:id="rId35"/>
    <p:sldId id="340" r:id="rId36"/>
    <p:sldId id="346" r:id="rId37"/>
    <p:sldId id="348" r:id="rId38"/>
    <p:sldId id="350" r:id="rId39"/>
    <p:sldId id="351" r:id="rId40"/>
    <p:sldId id="352" r:id="rId41"/>
    <p:sldId id="354" r:id="rId42"/>
    <p:sldId id="356" r:id="rId43"/>
    <p:sldId id="360" r:id="rId44"/>
    <p:sldId id="362" r:id="rId45"/>
    <p:sldId id="364" r:id="rId46"/>
    <p:sldId id="366" r:id="rId47"/>
    <p:sldId id="381" r:id="rId48"/>
    <p:sldId id="365" r:id="rId49"/>
    <p:sldId id="367" r:id="rId50"/>
    <p:sldId id="370" r:id="rId5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D6C4961-DB2C-47AE-B8D8-88F5B1325AE4}">
          <p14:sldIdLst>
            <p14:sldId id="302"/>
            <p14:sldId id="305"/>
            <p14:sldId id="287"/>
            <p14:sldId id="304"/>
            <p14:sldId id="322"/>
            <p14:sldId id="293"/>
            <p14:sldId id="291"/>
            <p14:sldId id="292"/>
            <p14:sldId id="375"/>
            <p14:sldId id="376"/>
            <p14:sldId id="377"/>
            <p14:sldId id="378"/>
            <p14:sldId id="288"/>
            <p14:sldId id="299"/>
            <p14:sldId id="306"/>
            <p14:sldId id="307"/>
            <p14:sldId id="308"/>
            <p14:sldId id="309"/>
            <p14:sldId id="310"/>
            <p14:sldId id="379"/>
            <p14:sldId id="256"/>
            <p14:sldId id="257"/>
            <p14:sldId id="318"/>
            <p14:sldId id="258"/>
            <p14:sldId id="259"/>
            <p14:sldId id="260"/>
          </p14:sldIdLst>
        </p14:section>
        <p14:section name="Untitled Section" id="{6BF8D85A-F68E-46DE-954E-E71F00AC7BF2}">
          <p14:sldIdLst>
            <p14:sldId id="374"/>
            <p14:sldId id="328"/>
            <p14:sldId id="330"/>
            <p14:sldId id="332"/>
            <p14:sldId id="334"/>
            <p14:sldId id="336"/>
            <p14:sldId id="338"/>
            <p14:sldId id="342"/>
            <p14:sldId id="340"/>
            <p14:sldId id="346"/>
            <p14:sldId id="348"/>
            <p14:sldId id="350"/>
            <p14:sldId id="351"/>
            <p14:sldId id="352"/>
            <p14:sldId id="354"/>
            <p14:sldId id="356"/>
            <p14:sldId id="360"/>
            <p14:sldId id="362"/>
            <p14:sldId id="364"/>
            <p14:sldId id="366"/>
            <p14:sldId id="381"/>
            <p14:sldId id="365"/>
            <p14:sldId id="367"/>
            <p14:sldId id="370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419" autoAdjust="0"/>
    <p:restoredTop sz="94660"/>
  </p:normalViewPr>
  <p:slideViewPr>
    <p:cSldViewPr>
      <p:cViewPr varScale="1">
        <p:scale>
          <a:sx n="49" d="100"/>
          <a:sy n="49" d="100"/>
        </p:scale>
        <p:origin x="-394" y="-8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120012-27EB-4C66-B52F-8B0AA0298681}" type="datetimeFigureOut">
              <a:rPr lang="en-CA" smtClean="0"/>
              <a:t>17/02/2015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B2F032-212D-44D8-9AA5-6C3DFD3D33D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045742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B2F032-212D-44D8-9AA5-6C3DFD3D33D1}" type="slidenum">
              <a:rPr lang="en-CA" smtClean="0"/>
              <a:t>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581216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Something to be learned, structurally, from the ice built-up and the ice-loss 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B2F032-212D-44D8-9AA5-6C3DFD3D33D1}" type="slidenum">
              <a:rPr lang="en-CA" smtClean="0"/>
              <a:t>26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853120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8B7DC-419F-4C85-B620-65CE77BB6866}" type="datetimeFigureOut">
              <a:rPr lang="en-CA" smtClean="0"/>
              <a:t>17/02/2015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848A3-876C-4916-9E43-8571D9E0012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265995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8B7DC-419F-4C85-B620-65CE77BB6866}" type="datetimeFigureOut">
              <a:rPr lang="en-CA" smtClean="0"/>
              <a:t>17/02/2015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848A3-876C-4916-9E43-8571D9E0012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946779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8B7DC-419F-4C85-B620-65CE77BB6866}" type="datetimeFigureOut">
              <a:rPr lang="en-CA" smtClean="0"/>
              <a:t>17/02/2015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848A3-876C-4916-9E43-8571D9E0012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414973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8B7DC-419F-4C85-B620-65CE77BB6866}" type="datetimeFigureOut">
              <a:rPr lang="en-CA" smtClean="0"/>
              <a:t>17/02/2015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848A3-876C-4916-9E43-8571D9E0012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924943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8B7DC-419F-4C85-B620-65CE77BB6866}" type="datetimeFigureOut">
              <a:rPr lang="en-CA" smtClean="0"/>
              <a:t>17/02/2015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848A3-876C-4916-9E43-8571D9E0012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144168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8B7DC-419F-4C85-B620-65CE77BB6866}" type="datetimeFigureOut">
              <a:rPr lang="en-CA" smtClean="0"/>
              <a:t>17/02/2015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848A3-876C-4916-9E43-8571D9E0012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637958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8B7DC-419F-4C85-B620-65CE77BB6866}" type="datetimeFigureOut">
              <a:rPr lang="en-CA" smtClean="0"/>
              <a:t>17/02/2015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848A3-876C-4916-9E43-8571D9E0012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829747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8B7DC-419F-4C85-B620-65CE77BB6866}" type="datetimeFigureOut">
              <a:rPr lang="en-CA" smtClean="0"/>
              <a:t>17/02/2015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848A3-876C-4916-9E43-8571D9E0012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432031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8B7DC-419F-4C85-B620-65CE77BB6866}" type="datetimeFigureOut">
              <a:rPr lang="en-CA" smtClean="0"/>
              <a:t>17/02/2015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848A3-876C-4916-9E43-8571D9E0012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7830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8B7DC-419F-4C85-B620-65CE77BB6866}" type="datetimeFigureOut">
              <a:rPr lang="en-CA" smtClean="0"/>
              <a:t>17/02/2015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848A3-876C-4916-9E43-8571D9E0012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606465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8B7DC-419F-4C85-B620-65CE77BB6866}" type="datetimeFigureOut">
              <a:rPr lang="en-CA" smtClean="0"/>
              <a:t>17/02/2015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848A3-876C-4916-9E43-8571D9E0012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698717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A8B7DC-419F-4C85-B620-65CE77BB6866}" type="datetimeFigureOut">
              <a:rPr lang="en-CA" smtClean="0"/>
              <a:t>17/02/2015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5848A3-876C-4916-9E43-8571D9E0012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0373880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g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jpg"/><Relationship Id="rId4" Type="http://schemas.openxmlformats.org/officeDocument/2006/relationships/image" Target="../media/image26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jp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gif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2649" y="-819472"/>
            <a:ext cx="2609232" cy="80648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09780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4613" y="6237312"/>
            <a:ext cx="8363272" cy="302415"/>
          </a:xfrm>
        </p:spPr>
        <p:txBody>
          <a:bodyPr>
            <a:normAutofit fontScale="25000" lnSpcReduction="20000"/>
          </a:bodyPr>
          <a:lstStyle/>
          <a:p>
            <a:r>
              <a:rPr lang="en-CA" dirty="0" smtClean="0"/>
              <a:t>                    </a:t>
            </a:r>
            <a:r>
              <a:rPr lang="en-CA" sz="7200" dirty="0" smtClean="0"/>
              <a:t>Instead of ‘primitive’, we should call this kind of dwelling highly optimized</a:t>
            </a:r>
            <a:r>
              <a:rPr lang="en-CA" dirty="0" smtClean="0"/>
              <a:t>!</a:t>
            </a:r>
            <a:endParaRPr lang="en-CA" dirty="0"/>
          </a:p>
        </p:txBody>
      </p:sp>
      <p:pic>
        <p:nvPicPr>
          <p:cNvPr id="8194" name="Picture 2" descr="C:\Ice-2013\ice-lecture\paigloocaaaaa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24544" y="-675456"/>
            <a:ext cx="9684120" cy="6499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1740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560" y="5176254"/>
            <a:ext cx="8075240" cy="1349090"/>
          </a:xfrm>
        </p:spPr>
        <p:txBody>
          <a:bodyPr/>
          <a:lstStyle/>
          <a:p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5445224"/>
            <a:ext cx="8291264" cy="680939"/>
          </a:xfrm>
        </p:spPr>
        <p:txBody>
          <a:bodyPr>
            <a:normAutofit/>
          </a:bodyPr>
          <a:lstStyle/>
          <a:p>
            <a:r>
              <a:rPr lang="en-CA" sz="1800" dirty="0" smtClean="0"/>
              <a:t>There’s a lot of sustainability </a:t>
            </a:r>
            <a:r>
              <a:rPr lang="en-CA" sz="1800" dirty="0" smtClean="0"/>
              <a:t>, structure and </a:t>
            </a:r>
            <a:r>
              <a:rPr lang="en-CA" sz="1800" dirty="0" smtClean="0"/>
              <a:t>thermodynamics </a:t>
            </a:r>
            <a:r>
              <a:rPr lang="en-CA" sz="1800" dirty="0" smtClean="0"/>
              <a:t>evident </a:t>
            </a:r>
            <a:r>
              <a:rPr lang="en-CA" sz="1800" dirty="0" smtClean="0"/>
              <a:t>in this structure.</a:t>
            </a:r>
            <a:endParaRPr lang="en-CA" sz="1800" dirty="0"/>
          </a:p>
        </p:txBody>
      </p:sp>
      <p:pic>
        <p:nvPicPr>
          <p:cNvPr id="9218" name="Picture 2" descr="C:\Ice-2013\ice-lecture\paigloocaaaaaaaaaigoo_seethrocugh_sideview_diagra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01" y="1878766"/>
            <a:ext cx="9866292" cy="3297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9986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16386" name="Picture 2" descr="C:\Ice-2013\Kamakura-japan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22430" y="0"/>
            <a:ext cx="10668782" cy="7101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4343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610171" y="5996139"/>
            <a:ext cx="8229600" cy="790738"/>
          </a:xfrm>
        </p:spPr>
        <p:txBody>
          <a:bodyPr/>
          <a:lstStyle/>
          <a:p>
            <a:r>
              <a:rPr lang="en-CA" dirty="0" smtClean="0"/>
              <a:t>I</a:t>
            </a:r>
            <a:endParaRPr lang="en-CA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6277" y="116632"/>
            <a:ext cx="4347755" cy="6391201"/>
          </a:xfrm>
        </p:spPr>
      </p:pic>
      <p:pic>
        <p:nvPicPr>
          <p:cNvPr id="7170" name="Picture 2" descr="C:\Ice-2013\ice-lecture\qV24905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704"/>
            <a:ext cx="4445000" cy="3524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Picture 3" descr="C:\Ice-2013\ice-lecture\qZicehouse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545954"/>
            <a:ext cx="2686819" cy="3169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752" y="3545954"/>
            <a:ext cx="2540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833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996952"/>
            <a:ext cx="2631728" cy="3861048"/>
          </a:xfrm>
        </p:spPr>
        <p:txBody>
          <a:bodyPr/>
          <a:lstStyle/>
          <a:p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80" y="2888542"/>
            <a:ext cx="3188568" cy="3276762"/>
          </a:xfrm>
        </p:spPr>
        <p:txBody>
          <a:bodyPr>
            <a:normAutofit/>
          </a:bodyPr>
          <a:lstStyle/>
          <a:p>
            <a:r>
              <a:rPr lang="en-CA" dirty="0" smtClean="0"/>
              <a:t>Ice as a transportation route</a:t>
            </a:r>
            <a:endParaRPr lang="en-CA" dirty="0"/>
          </a:p>
        </p:txBody>
      </p:sp>
      <p:pic>
        <p:nvPicPr>
          <p:cNvPr id="10242" name="Picture 2" descr="C:\Ice-2013\ice-lecture\paphoto18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0528" y="-315416"/>
            <a:ext cx="4305794" cy="2949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3" name="Picture 3" descr="C:\Ice-2013\ice-lecture\paphoto18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8928" y="2348880"/>
            <a:ext cx="6012160" cy="4352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7233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7944" y="522040"/>
            <a:ext cx="4926217" cy="2724100"/>
          </a:xfrm>
          <a:prstGeom prst="rect">
            <a:avLst/>
          </a:prstGeom>
        </p:spPr>
      </p:pic>
      <p:pic>
        <p:nvPicPr>
          <p:cNvPr id="4" name="Picture 2" descr="C:\Ice-2013\ice-lecture\paphoto187.jpe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556" y="-254272"/>
            <a:ext cx="5755014" cy="7128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288" y="3212976"/>
            <a:ext cx="7536704" cy="364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715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7232" y="4296093"/>
            <a:ext cx="3785592" cy="2523728"/>
          </a:xfrm>
        </p:spPr>
      </p:pic>
      <p:pic>
        <p:nvPicPr>
          <p:cNvPr id="11267" name="Picture 3" descr="C:\Ice-2013\ice-lecture\pc59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6036" y="-1035496"/>
            <a:ext cx="4427984" cy="5313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C:\Ice-2013\ice-lecture\pc60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00" y="3287843"/>
            <a:ext cx="4824536" cy="3570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0"/>
            <a:ext cx="2520280" cy="3897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909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5805264"/>
            <a:ext cx="8219256" cy="936104"/>
          </a:xfrm>
        </p:spPr>
        <p:txBody>
          <a:bodyPr>
            <a:normAutofit fontScale="90000"/>
          </a:bodyPr>
          <a:lstStyle/>
          <a:p>
            <a:r>
              <a:rPr lang="en-CA" dirty="0" smtClean="0"/>
              <a:t>Reinforced </a:t>
            </a:r>
            <a:r>
              <a:rPr lang="en-CA" dirty="0" smtClean="0"/>
              <a:t>ice, ‘</a:t>
            </a:r>
            <a:r>
              <a:rPr lang="en-CA" dirty="0" err="1" smtClean="0"/>
              <a:t>pykrete</a:t>
            </a:r>
            <a:r>
              <a:rPr lang="en-CA" dirty="0" smtClean="0"/>
              <a:t>’, used as material for mammoth aircraft carriers</a:t>
            </a:r>
            <a:endParaRPr lang="en-CA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2536" y="620688"/>
            <a:ext cx="9754846" cy="4487229"/>
          </a:xfrm>
        </p:spPr>
      </p:pic>
    </p:spTree>
    <p:extLst>
      <p:ext uri="{BB962C8B-B14F-4D97-AF65-F5344CB8AC3E}">
        <p14:creationId xmlns:p14="http://schemas.microsoft.com/office/powerpoint/2010/main" val="1800374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5517232"/>
            <a:ext cx="8686800" cy="1340768"/>
          </a:xfrm>
        </p:spPr>
        <p:txBody>
          <a:bodyPr>
            <a:normAutofit/>
          </a:bodyPr>
          <a:lstStyle/>
          <a:p>
            <a:r>
              <a:rPr lang="en-CA" sz="2000" dirty="0" smtClean="0"/>
              <a:t>Project Habakkuk proposed during WWII: </a:t>
            </a:r>
            <a:br>
              <a:rPr lang="en-CA" sz="2000" dirty="0" smtClean="0"/>
            </a:br>
            <a:r>
              <a:rPr lang="en-CA" sz="2000" dirty="0" smtClean="0"/>
              <a:t>Based on the use of </a:t>
            </a:r>
            <a:r>
              <a:rPr lang="en-CA" sz="2000" dirty="0" err="1" smtClean="0"/>
              <a:t>Pykrete</a:t>
            </a:r>
            <a:r>
              <a:rPr lang="en-CA" sz="2000" dirty="0" smtClean="0"/>
              <a:t>: a composite material made of frozen water mixed with sawdust</a:t>
            </a:r>
            <a:endParaRPr lang="en-CA" sz="2000" dirty="0"/>
          </a:p>
        </p:txBody>
      </p:sp>
      <p:pic>
        <p:nvPicPr>
          <p:cNvPr id="18434" name="Picture 2" descr="C:\Ice-2013\ice-lecture\icefsshabakku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450912"/>
            <a:ext cx="5904656" cy="3956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7192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19458" name="Picture 2" descr="C:\Ice-2013\ice-lecture\icefup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86244"/>
            <a:ext cx="6408712" cy="6671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2358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252536" y="1412776"/>
            <a:ext cx="9396536" cy="6038131"/>
          </a:xfrm>
        </p:spPr>
        <p:txBody>
          <a:bodyPr>
            <a:noAutofit/>
          </a:bodyPr>
          <a:lstStyle/>
          <a:p>
            <a:r>
              <a:rPr lang="en-CA" sz="4400" b="1" dirty="0" smtClean="0">
                <a:solidFill>
                  <a:schemeClr val="bg1"/>
                </a:solidFill>
              </a:rPr>
              <a:t>A presentation in two parts:</a:t>
            </a:r>
          </a:p>
          <a:p>
            <a:r>
              <a:rPr lang="en-CA" sz="2800" b="1" dirty="0" smtClean="0">
                <a:solidFill>
                  <a:schemeClr val="bg1"/>
                </a:solidFill>
              </a:rPr>
              <a:t>1</a:t>
            </a:r>
            <a:r>
              <a:rPr lang="en-CA" sz="2800" b="1" dirty="0" smtClean="0">
                <a:solidFill>
                  <a:schemeClr val="bg1"/>
                </a:solidFill>
              </a:rPr>
              <a:t>. Pieter Sijpkes will talk about:</a:t>
            </a:r>
          </a:p>
          <a:p>
            <a:r>
              <a:rPr lang="en-CA" sz="2800" b="1" dirty="0" smtClean="0">
                <a:solidFill>
                  <a:schemeClr val="bg1"/>
                </a:solidFill>
              </a:rPr>
              <a:t>An </a:t>
            </a:r>
            <a:r>
              <a:rPr lang="en-CA" sz="2800" b="1" dirty="0" err="1" smtClean="0">
                <a:solidFill>
                  <a:schemeClr val="bg1"/>
                </a:solidFill>
              </a:rPr>
              <a:t>overiew</a:t>
            </a:r>
            <a:r>
              <a:rPr lang="en-CA" sz="2800" b="1" dirty="0" smtClean="0">
                <a:solidFill>
                  <a:schemeClr val="bg1"/>
                </a:solidFill>
              </a:rPr>
              <a:t> of ‘outdoor’ ice construction in history, including some large scale experiments at McGill Campus</a:t>
            </a:r>
          </a:p>
          <a:p>
            <a:r>
              <a:rPr lang="en-CA" sz="2800" b="1" dirty="0" smtClean="0">
                <a:solidFill>
                  <a:schemeClr val="bg1"/>
                </a:solidFill>
              </a:rPr>
              <a:t>2.Eric </a:t>
            </a:r>
            <a:r>
              <a:rPr lang="en-CA" sz="2800" b="1" dirty="0" smtClean="0">
                <a:solidFill>
                  <a:schemeClr val="bg1"/>
                </a:solidFill>
              </a:rPr>
              <a:t>Barnett will talk about</a:t>
            </a:r>
          </a:p>
          <a:p>
            <a:r>
              <a:rPr lang="en-CA" sz="2800" b="1" dirty="0" smtClean="0">
                <a:solidFill>
                  <a:schemeClr val="bg1"/>
                </a:solidFill>
              </a:rPr>
              <a:t>Pioneering work done at McGill using laboratory-based small scale ice rapid prototyping, a product of collaboration between the School of Architecture ( Prof. Pieter Sijpkes) and the Dept. of Mechanical engineering ( Prof. Jorge Angeles), most of the research  and development executed by Eric Barnett (PhD), now a post doc at Laval University</a:t>
            </a:r>
            <a:r>
              <a:rPr lang="en-CA" sz="2800" b="1" dirty="0" smtClean="0">
                <a:solidFill>
                  <a:srgbClr val="FF0000"/>
                </a:solidFill>
              </a:rPr>
              <a:t>.</a:t>
            </a:r>
            <a:endParaRPr lang="en-CA" sz="2800" b="1" dirty="0">
              <a:solidFill>
                <a:srgbClr val="FF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2195736" y="-204843"/>
            <a:ext cx="4197184" cy="1763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002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040338"/>
            <a:ext cx="7787208" cy="817661"/>
          </a:xfrm>
        </p:spPr>
        <p:txBody>
          <a:bodyPr/>
          <a:lstStyle/>
          <a:p>
            <a:r>
              <a:rPr lang="en-CA" dirty="0" smtClean="0"/>
              <a:t>At a secret locations in Alberta..1944</a:t>
            </a:r>
            <a:endParaRPr lang="en-CA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2158" y="0"/>
            <a:ext cx="5456237" cy="4408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97" y="1412776"/>
            <a:ext cx="5632450" cy="4627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07886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108520" y="6398368"/>
            <a:ext cx="8566720" cy="459632"/>
          </a:xfrm>
        </p:spPr>
        <p:txBody>
          <a:bodyPr>
            <a:normAutofit fontScale="90000"/>
          </a:bodyPr>
          <a:lstStyle/>
          <a:p>
            <a:r>
              <a:rPr lang="en-CA" dirty="0" smtClean="0"/>
              <a:t>Fabric-reinforced ice</a:t>
            </a:r>
            <a:endParaRPr lang="en-CA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32138" y="-2763688"/>
            <a:ext cx="9162056" cy="9162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9611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552" y="5715000"/>
            <a:ext cx="8229600" cy="1143000"/>
          </a:xfrm>
        </p:spPr>
        <p:txBody>
          <a:bodyPr/>
          <a:lstStyle/>
          <a:p>
            <a:r>
              <a:rPr lang="en-CA" dirty="0" smtClean="0"/>
              <a:t>A model</a:t>
            </a:r>
            <a:endParaRPr lang="en-CA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260648"/>
            <a:ext cx="4561833" cy="3096344"/>
          </a:xfr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3" y="3113584"/>
            <a:ext cx="5521503" cy="37444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0" name="Picture 2" descr="C:\Ice-2013\ice-lecture\sc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9599" y="6858000"/>
            <a:ext cx="10174033" cy="6905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667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165304"/>
            <a:ext cx="8229600" cy="692696"/>
          </a:xfrm>
        </p:spPr>
        <p:txBody>
          <a:bodyPr>
            <a:normAutofit fontScale="90000"/>
          </a:bodyPr>
          <a:lstStyle/>
          <a:p>
            <a:r>
              <a:rPr lang="en-CA" dirty="0" smtClean="0"/>
              <a:t>Inflatable form..</a:t>
            </a:r>
            <a:endParaRPr lang="en-CA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366983" cy="6237312"/>
          </a:xfrm>
        </p:spPr>
      </p:pic>
    </p:spTree>
    <p:extLst>
      <p:ext uri="{BB962C8B-B14F-4D97-AF65-F5344CB8AC3E}">
        <p14:creationId xmlns:p14="http://schemas.microsoft.com/office/powerpoint/2010/main" val="765586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350" y="0"/>
            <a:ext cx="5584825" cy="822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72191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541" y="404664"/>
            <a:ext cx="8892480" cy="6030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78766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968" y="17388"/>
            <a:ext cx="4654868" cy="6858000"/>
          </a:xfrm>
          <a:prstGeom prst="rect">
            <a:avLst/>
          </a:prstGeom>
        </p:spPr>
      </p:pic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0528" y="0"/>
            <a:ext cx="4654867" cy="6858000"/>
          </a:xfrm>
        </p:spPr>
      </p:pic>
    </p:spTree>
    <p:extLst>
      <p:ext uri="{BB962C8B-B14F-4D97-AF65-F5344CB8AC3E}">
        <p14:creationId xmlns:p14="http://schemas.microsoft.com/office/powerpoint/2010/main" val="3317730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91" y="2420888"/>
            <a:ext cx="4737100" cy="4191000"/>
          </a:xfrm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3928" y="9128"/>
            <a:ext cx="5943600" cy="4030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32537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6026175"/>
            <a:ext cx="8496944" cy="704652"/>
          </a:xfrm>
        </p:spPr>
        <p:txBody>
          <a:bodyPr/>
          <a:lstStyle/>
          <a:p>
            <a:r>
              <a:rPr lang="en-CA" dirty="0" smtClean="0"/>
              <a:t>Test section close to the schoo</a:t>
            </a:r>
            <a:r>
              <a:rPr lang="en-CA" dirty="0"/>
              <a:t>l</a:t>
            </a:r>
            <a:endParaRPr lang="en-CA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7713" y="0"/>
            <a:ext cx="8886177" cy="6026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09283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5974033"/>
            <a:ext cx="8085584" cy="972818"/>
          </a:xfrm>
        </p:spPr>
        <p:txBody>
          <a:bodyPr/>
          <a:lstStyle/>
          <a:p>
            <a:r>
              <a:rPr lang="en-CA" dirty="0" smtClean="0"/>
              <a:t>Sewing the sheets together</a:t>
            </a:r>
            <a:endParaRPr lang="en-CA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60648"/>
            <a:ext cx="8424936" cy="57133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98966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7584" y="12592"/>
            <a:ext cx="7920880" cy="7232832"/>
          </a:xfrm>
        </p:spPr>
        <p:txBody>
          <a:bodyPr/>
          <a:lstStyle/>
          <a:p>
            <a:endParaRPr lang="en-CA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39274" y="6436183"/>
            <a:ext cx="6301078" cy="462587"/>
          </a:xfrm>
        </p:spPr>
        <p:txBody>
          <a:bodyPr>
            <a:normAutofit fontScale="70000" lnSpcReduction="20000"/>
          </a:bodyPr>
          <a:lstStyle/>
          <a:p>
            <a:r>
              <a:rPr lang="en-CA" dirty="0" smtClean="0"/>
              <a:t>Ice as a barrier to movement and as a ‘Mindset’</a:t>
            </a:r>
            <a:endParaRPr lang="en-C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188640"/>
            <a:ext cx="6696744" cy="6247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189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813" y="-531813"/>
            <a:ext cx="5584825" cy="82296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42381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-1107504"/>
            <a:ext cx="5584825" cy="822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26784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63761" y="0"/>
            <a:ext cx="10471712" cy="71014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63662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2536" y="-531440"/>
            <a:ext cx="9926504" cy="7162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88592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-531440"/>
            <a:ext cx="6664920" cy="98211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42942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34502" y="0"/>
            <a:ext cx="11619070" cy="83255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98215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60648"/>
            <a:ext cx="8019841" cy="63765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9221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75455"/>
            <a:ext cx="9095182" cy="77048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67324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913" y="1268413"/>
            <a:ext cx="5943600" cy="3978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37922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691" y="1600200"/>
            <a:ext cx="6034617" cy="4525963"/>
          </a:xfrm>
        </p:spPr>
      </p:pic>
    </p:spTree>
    <p:extLst>
      <p:ext uri="{BB962C8B-B14F-4D97-AF65-F5344CB8AC3E}">
        <p14:creationId xmlns:p14="http://schemas.microsoft.com/office/powerpoint/2010/main" val="675951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728" y="3171"/>
            <a:ext cx="4687502" cy="6666671"/>
          </a:xfrm>
        </p:spPr>
      </p:pic>
    </p:spTree>
    <p:extLst>
      <p:ext uri="{BB962C8B-B14F-4D97-AF65-F5344CB8AC3E}">
        <p14:creationId xmlns:p14="http://schemas.microsoft.com/office/powerpoint/2010/main" val="2257263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5926138"/>
            <a:ext cx="8686800" cy="931862"/>
          </a:xfrm>
        </p:spPr>
        <p:txBody>
          <a:bodyPr>
            <a:normAutofit fontScale="90000"/>
          </a:bodyPr>
          <a:lstStyle/>
          <a:p>
            <a:r>
              <a:rPr lang="en-CA" sz="3680" dirty="0" smtClean="0"/>
              <a:t>The plan: 1/5 scale=1/25area=1/125 volume!</a:t>
            </a:r>
            <a:endParaRPr lang="en-CA" sz="368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79" y="19492"/>
            <a:ext cx="5678445" cy="5926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83914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6165304"/>
            <a:ext cx="8219256" cy="692696"/>
          </a:xfrm>
        </p:spPr>
        <p:txBody>
          <a:bodyPr>
            <a:normAutofit fontScale="90000"/>
          </a:bodyPr>
          <a:lstStyle/>
          <a:p>
            <a:r>
              <a:rPr lang="en-CA" dirty="0" smtClean="0"/>
              <a:t>Top of the line 1996 3D digital model..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5" y="76332"/>
            <a:ext cx="6508576" cy="59260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45021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5229200"/>
            <a:ext cx="8363272" cy="1628800"/>
          </a:xfrm>
        </p:spPr>
        <p:txBody>
          <a:bodyPr>
            <a:noAutofit/>
          </a:bodyPr>
          <a:lstStyle/>
          <a:p>
            <a:r>
              <a:rPr lang="en-CA" sz="2800" dirty="0" smtClean="0"/>
              <a:t>Use of ancient </a:t>
            </a:r>
            <a:r>
              <a:rPr lang="en-CA" sz="2800" b="1" i="1" dirty="0" err="1" smtClean="0"/>
              <a:t>pise</a:t>
            </a:r>
            <a:r>
              <a:rPr lang="en-CA" sz="2800" dirty="0" smtClean="0"/>
              <a:t> method for construction for two ancient reasons: </a:t>
            </a:r>
            <a:r>
              <a:rPr lang="en-CA" sz="2800" dirty="0" smtClean="0"/>
              <a:t>repeat form use and high thermal mass</a:t>
            </a:r>
            <a:endParaRPr lang="en-CA" sz="2800" dirty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6327" y="116632"/>
            <a:ext cx="3414345" cy="25649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6051" y="0"/>
            <a:ext cx="3964387" cy="51782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704" y="2863746"/>
            <a:ext cx="3609593" cy="2707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012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61048"/>
            <a:ext cx="2890664" cy="2592288"/>
          </a:xfrm>
        </p:spPr>
        <p:txBody>
          <a:bodyPr>
            <a:normAutofit/>
          </a:bodyPr>
          <a:lstStyle/>
          <a:p>
            <a:r>
              <a:rPr lang="en-CA" sz="2800" dirty="0" smtClean="0"/>
              <a:t>In the Pantheon: curvature of the walls = curvature of the dome</a:t>
            </a:r>
            <a:endParaRPr lang="en-CA" sz="28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880" y="2996952"/>
            <a:ext cx="5652120" cy="3969352"/>
          </a:xfrm>
        </p:spPr>
      </p:pic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620688"/>
            <a:ext cx="4060825" cy="304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0725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49924" y="5780544"/>
            <a:ext cx="4886572" cy="1077456"/>
          </a:xfrm>
        </p:spPr>
        <p:txBody>
          <a:bodyPr>
            <a:normAutofit/>
          </a:bodyPr>
          <a:lstStyle/>
          <a:p>
            <a:r>
              <a:rPr lang="en-CA" sz="2800" dirty="0" smtClean="0"/>
              <a:t>No time for sculptured finishes</a:t>
            </a:r>
            <a:r>
              <a:rPr lang="en-CA" sz="1800" dirty="0" smtClean="0"/>
              <a:t>!</a:t>
            </a:r>
            <a:endParaRPr lang="en-CA" sz="18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4412" y="-462747"/>
            <a:ext cx="4064000" cy="3048000"/>
          </a:xfrm>
        </p:spPr>
      </p:pic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12576" y="-231939"/>
            <a:ext cx="4762500" cy="7102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912" y="2550594"/>
            <a:ext cx="4953000" cy="3215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930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00608" y="-1212683"/>
            <a:ext cx="10873208" cy="80706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87796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CA" sz="3600" dirty="0" smtClean="0"/>
              <a:t>Japanese have recently done research on long-span domes up to 25 m in span</a:t>
            </a:r>
            <a:endParaRPr lang="en-CA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557338"/>
            <a:ext cx="7080157" cy="5300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32800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5576" y="3335"/>
            <a:ext cx="7414592" cy="1628799"/>
          </a:xfrm>
        </p:spPr>
        <p:txBody>
          <a:bodyPr>
            <a:normAutofit/>
          </a:bodyPr>
          <a:lstStyle/>
          <a:p>
            <a:r>
              <a:rPr lang="en-CA" dirty="0"/>
              <a:t/>
            </a:r>
            <a:br>
              <a:rPr lang="en-CA" dirty="0"/>
            </a:br>
            <a:endParaRPr lang="en-CA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-1068116" y="5722968"/>
            <a:ext cx="4824536" cy="1018400"/>
          </a:xfrm>
        </p:spPr>
        <p:txBody>
          <a:bodyPr>
            <a:normAutofit/>
          </a:bodyPr>
          <a:lstStyle/>
          <a:p>
            <a:r>
              <a:rPr lang="en-CA" sz="2000" dirty="0" err="1" smtClean="0"/>
              <a:t>Fuksas</a:t>
            </a:r>
            <a:r>
              <a:rPr lang="en-CA" sz="2000" dirty="0" smtClean="0"/>
              <a:t> ‘Blob’ building in Eindhoven Holland</a:t>
            </a:r>
            <a:endParaRPr lang="en-CA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920" y="1412776"/>
            <a:ext cx="5400600" cy="354361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68116" y="2373954"/>
            <a:ext cx="4824536" cy="344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372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5445225"/>
            <a:ext cx="7992888" cy="1512168"/>
          </a:xfrm>
        </p:spPr>
        <p:txBody>
          <a:bodyPr>
            <a:noAutofit/>
          </a:bodyPr>
          <a:lstStyle/>
          <a:p>
            <a:r>
              <a:rPr lang="en-CA" sz="3600" dirty="0" smtClean="0"/>
              <a:t>Technical University Eindhoven has built the first 30 m span dome using </a:t>
            </a:r>
            <a:r>
              <a:rPr lang="en-CA" sz="3600" b="1" i="1" dirty="0" err="1" smtClean="0"/>
              <a:t>pykrete</a:t>
            </a:r>
            <a:endParaRPr lang="en-CA" sz="3600" b="1" i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88640" y="-459432"/>
            <a:ext cx="8046156" cy="4525963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3041" y="1628800"/>
            <a:ext cx="5412433" cy="3610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669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88024" y="4149080"/>
            <a:ext cx="3898776" cy="2708920"/>
          </a:xfrm>
        </p:spPr>
        <p:txBody>
          <a:bodyPr>
            <a:normAutofit/>
          </a:bodyPr>
          <a:lstStyle/>
          <a:p>
            <a:r>
              <a:rPr lang="en-CA" sz="3200" dirty="0" smtClean="0"/>
              <a:t>This year’s effort to build a symbolic 30 m high model of the </a:t>
            </a:r>
            <a:r>
              <a:rPr lang="en-CA" sz="3200" dirty="0" err="1" smtClean="0"/>
              <a:t>Sagrada</a:t>
            </a:r>
            <a:r>
              <a:rPr lang="en-CA" sz="3200" dirty="0" smtClean="0"/>
              <a:t> </a:t>
            </a:r>
            <a:r>
              <a:rPr lang="en-CA" sz="3200" dirty="0" err="1" smtClean="0"/>
              <a:t>Familia</a:t>
            </a:r>
            <a:r>
              <a:rPr lang="en-CA" sz="3200" dirty="0" smtClean="0"/>
              <a:t> </a:t>
            </a:r>
            <a:endParaRPr lang="en-CA" sz="32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0470" y="1390393"/>
            <a:ext cx="4090090" cy="2730135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20531"/>
            <a:ext cx="4104456" cy="273972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72816" y="2698014"/>
            <a:ext cx="7315200" cy="4873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659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16632"/>
            <a:ext cx="9002873" cy="7052251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0528" y="4204171"/>
            <a:ext cx="2088232" cy="2653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351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 smtClean="0"/>
              <a:t>Part two: </a:t>
            </a:r>
            <a:br>
              <a:rPr lang="en-CA" dirty="0" smtClean="0"/>
            </a:br>
            <a:r>
              <a:rPr lang="en-CA" dirty="0" smtClean="0"/>
              <a:t>ice rapid prototyping in our McGill lab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53715"/>
            <a:ext cx="9166180" cy="46838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89839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661248"/>
            <a:ext cx="8075240" cy="1196752"/>
          </a:xfrm>
        </p:spPr>
        <p:txBody>
          <a:bodyPr>
            <a:normAutofit/>
          </a:bodyPr>
          <a:lstStyle/>
          <a:p>
            <a:r>
              <a:rPr lang="en-CA" sz="3600" dirty="0" smtClean="0"/>
              <a:t>Ice Palace Dominion square 1887</a:t>
            </a:r>
            <a:br>
              <a:rPr lang="en-CA" sz="3600" dirty="0" smtClean="0"/>
            </a:br>
            <a:r>
              <a:rPr lang="en-CA" sz="3600" dirty="0" smtClean="0"/>
              <a:t>made with ice cut from the St. Lawrence</a:t>
            </a:r>
            <a:endParaRPr lang="en-CA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4725144"/>
            <a:ext cx="8435280" cy="2132856"/>
          </a:xfrm>
        </p:spPr>
        <p:txBody>
          <a:bodyPr/>
          <a:lstStyle/>
          <a:p>
            <a:endParaRPr lang="en-CA" dirty="0"/>
          </a:p>
        </p:txBody>
      </p:sp>
      <p:pic>
        <p:nvPicPr>
          <p:cNvPr id="1026" name="Picture 2" descr="C:\Ice-2013\composit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96552" y="-1323528"/>
            <a:ext cx="10585176" cy="6904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3652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00608" y="-531440"/>
            <a:ext cx="11537962" cy="8037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982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677" y="0"/>
            <a:ext cx="8664323" cy="6712595"/>
          </a:xfrm>
        </p:spPr>
      </p:pic>
    </p:spTree>
    <p:extLst>
      <p:ext uri="{BB962C8B-B14F-4D97-AF65-F5344CB8AC3E}">
        <p14:creationId xmlns:p14="http://schemas.microsoft.com/office/powerpoint/2010/main" val="836213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1908819" y="4653136"/>
            <a:ext cx="8256437" cy="1008112"/>
          </a:xfrm>
        </p:spPr>
        <p:txBody>
          <a:bodyPr>
            <a:normAutofit/>
          </a:bodyPr>
          <a:lstStyle/>
          <a:p>
            <a:r>
              <a:rPr lang="en-CA" sz="3000" dirty="0" smtClean="0"/>
              <a:t>                     Snow as a building material for </a:t>
            </a:r>
            <a:r>
              <a:rPr lang="en-CA" sz="3000" dirty="0" err="1" smtClean="0"/>
              <a:t>habitaton</a:t>
            </a:r>
            <a:endParaRPr lang="en-CA" sz="3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9552" y="6093296"/>
            <a:ext cx="4032448" cy="349919"/>
          </a:xfrm>
        </p:spPr>
        <p:txBody>
          <a:bodyPr>
            <a:normAutofit fontScale="62500" lnSpcReduction="20000"/>
          </a:bodyPr>
          <a:lstStyle/>
          <a:p>
            <a:endParaRPr lang="en-C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02" y="23182"/>
            <a:ext cx="6096000" cy="4572000"/>
          </a:xfrm>
          <a:prstGeom prst="rect">
            <a:avLst/>
          </a:prstGeom>
        </p:spPr>
      </p:pic>
      <p:pic>
        <p:nvPicPr>
          <p:cNvPr id="6146" name="Picture 2" descr="C:\Ice-2013\ice-lecture\paigloocaaaaaaaIgloo_aspiral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4633" y="4450245"/>
            <a:ext cx="3384376" cy="2353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4459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1879</TotalTime>
  <Words>328</Words>
  <Application>Microsoft Office PowerPoint</Application>
  <PresentationFormat>On-screen Show (4:3)</PresentationFormat>
  <Paragraphs>34</Paragraphs>
  <Slides>50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1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Ice Palace Dominion square 1887 made with ice cut from the St. Lawrence</vt:lpstr>
      <vt:lpstr>PowerPoint Presentation</vt:lpstr>
      <vt:lpstr>PowerPoint Presentation</vt:lpstr>
      <vt:lpstr>                     Snow as a building material for habitaton</vt:lpstr>
      <vt:lpstr>PowerPoint Presentation</vt:lpstr>
      <vt:lpstr>PowerPoint Presentation</vt:lpstr>
      <vt:lpstr>PowerPoint Presentation</vt:lpstr>
      <vt:lpstr>I</vt:lpstr>
      <vt:lpstr>PowerPoint Presentation</vt:lpstr>
      <vt:lpstr>PowerPoint Presentation</vt:lpstr>
      <vt:lpstr>PowerPoint Presentation</vt:lpstr>
      <vt:lpstr>Reinforced ice, ‘pykrete’, used as material for mammoth aircraft carriers</vt:lpstr>
      <vt:lpstr>Project Habakkuk proposed during WWII:  Based on the use of Pykrete: a composite material made of frozen water mixed with sawdust</vt:lpstr>
      <vt:lpstr>PowerPoint Presentation</vt:lpstr>
      <vt:lpstr>PowerPoint Presentation</vt:lpstr>
      <vt:lpstr>Fabric-reinforced ice</vt:lpstr>
      <vt:lpstr>A model</vt:lpstr>
      <vt:lpstr>Inflatable form..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plan: 1/5 scale=1/25area=1/125 volume!</vt:lpstr>
      <vt:lpstr>Top of the line 1996 3D digital model..</vt:lpstr>
      <vt:lpstr>Use of ancient pise method for construction for two ancient reasons: repeat form use and high thermal mass</vt:lpstr>
      <vt:lpstr>In the Pantheon: curvature of the walls = curvature of the dome</vt:lpstr>
      <vt:lpstr>No time for sculptured finishes!</vt:lpstr>
      <vt:lpstr>PowerPoint Presentation</vt:lpstr>
      <vt:lpstr>Japanese have recently done research on long-span domes up to 25 m in span</vt:lpstr>
      <vt:lpstr> </vt:lpstr>
      <vt:lpstr>Technical University Eindhoven has built the first 30 m span dome using pykrete</vt:lpstr>
      <vt:lpstr>This year’s effort to build a symbolic 30 m high model of the Sagrada Familia </vt:lpstr>
      <vt:lpstr>Part two:  ice rapid prototyping in our McGill lab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Pieter</dc:creator>
  <cp:lastModifiedBy>Pieter</cp:lastModifiedBy>
  <cp:revision>50</cp:revision>
  <dcterms:created xsi:type="dcterms:W3CDTF">2015-02-15T16:49:37Z</dcterms:created>
  <dcterms:modified xsi:type="dcterms:W3CDTF">2015-02-17T14:05:25Z</dcterms:modified>
</cp:coreProperties>
</file>